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5" r:id="rId3"/>
    <p:sldId id="286" r:id="rId4"/>
    <p:sldId id="287" r:id="rId5"/>
    <p:sldId id="288" r:id="rId6"/>
    <p:sldId id="28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F889-CA6C-4091-9938-6033FCDEE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83225-8AF9-4DF8-B603-39BE1AE75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D0476-BFB1-4F0B-81A5-DA837396F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641D-0A1B-48F9-AE10-72F0F2C4A5DB}" type="datetimeFigureOut">
              <a:rPr lang="en-SG" smtClean="0"/>
              <a:t>19/5/2021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282F-5596-4408-9B28-7B9DD09B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2EC87-674F-40E6-AC48-E4C9145F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4295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51974-6800-475E-A5D8-B60D5E073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A0FDE-8906-415B-B8E4-53D4229B1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321CC-CBF6-40DB-B7C2-3CA242B3C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641D-0A1B-48F9-AE10-72F0F2C4A5DB}" type="datetimeFigureOut">
              <a:rPr lang="en-SG" smtClean="0"/>
              <a:t>19/5/2021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EB36F-F4E4-42E3-9755-2A40B02F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03F33-004D-4AA1-91A1-ECE5B43C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3859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AD54D8-C620-4A0D-A897-324C6B8A2E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B92EE-759D-4B0F-8C5F-3CBEA7292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5DB0A-BB7E-4526-A73A-73308E61B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641D-0A1B-48F9-AE10-72F0F2C4A5DB}" type="datetimeFigureOut">
              <a:rPr lang="en-SG" smtClean="0"/>
              <a:t>19/5/2021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0D1FC-EAF0-4580-B8D5-66BD3994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FB28D-A9B8-428B-9C31-1534D04D4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9961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D4A8-1619-415F-A435-70B8A285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76AC3-5740-4DA6-9AE4-4C4779E50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1AC4A-CEAE-4C17-BCA3-4996DA06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641D-0A1B-48F9-AE10-72F0F2C4A5DB}" type="datetimeFigureOut">
              <a:rPr lang="en-SG" smtClean="0"/>
              <a:t>19/5/2021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02207-ED10-440A-847C-595FB8F8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A8B3B-F7A6-47F0-A734-5984747B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4410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E9AA-586F-4E08-A1CB-6256E9687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2E25F-0D7A-4D64-980C-21E71A3F4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ADE21-E30C-45C0-A3D2-34BC440EE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641D-0A1B-48F9-AE10-72F0F2C4A5DB}" type="datetimeFigureOut">
              <a:rPr lang="en-SG" smtClean="0"/>
              <a:t>19/5/2021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C08D9-EEFA-4BBA-840C-EAB66AFF2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73EDB-766C-4AD1-8036-54A03D03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1265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6BB7A-8351-4BD2-B024-EE9691178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71D89-A6D9-4657-80DE-513C2192A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B279F-406E-4CE1-8C58-48597CDB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9C0D8-544D-4EA2-A2EA-F53940628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641D-0A1B-48F9-AE10-72F0F2C4A5DB}" type="datetimeFigureOut">
              <a:rPr lang="en-SG" smtClean="0"/>
              <a:t>19/5/2021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CCAAC-11A7-4756-BD10-C2205F819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F02B5-E27C-42AE-94DC-65374827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2437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DC67-D5EB-4D1A-9B94-4430C94A2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D0153-8323-4526-9261-3E65E88F9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7D02D-D074-4AB1-BA6E-5AF0BC199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6B039E-596D-479F-8C1D-24BA505C0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5A4A2B-F584-4C51-A700-F2938F9E6B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875664-3314-4535-B81D-AC6FC9E12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641D-0A1B-48F9-AE10-72F0F2C4A5DB}" type="datetimeFigureOut">
              <a:rPr lang="en-SG" smtClean="0"/>
              <a:t>19/5/2021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BF9404-568D-4C35-875F-8CD65F94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6A46B-CDC0-4B64-AFAC-8B94A2DA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0010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C13B-5D43-4B18-A092-5EE51C7B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CC97EA-A14A-4AE1-BD40-6CA8F5CFB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641D-0A1B-48F9-AE10-72F0F2C4A5DB}" type="datetimeFigureOut">
              <a:rPr lang="en-SG" smtClean="0"/>
              <a:t>19/5/2021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40CE6-5FF1-451A-8654-584C93E22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8DA25-12A3-4A63-BF31-405DE7AF4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4421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43B858-E0AE-4A26-8726-C1A067D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641D-0A1B-48F9-AE10-72F0F2C4A5DB}" type="datetimeFigureOut">
              <a:rPr lang="en-SG" smtClean="0"/>
              <a:t>19/5/2021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A5B785-9FFF-4591-AA80-82C032711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B5CCF-B861-4BCB-B181-D1CA53FC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068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4876-5179-4DA2-8793-208A22A98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035E0-DB3C-413F-BC12-C0E63981C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D4F47-B9C2-419C-B0E0-52D84A086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AA0C8-321F-49B0-BF9D-0BE4CD9DE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641D-0A1B-48F9-AE10-72F0F2C4A5DB}" type="datetimeFigureOut">
              <a:rPr lang="en-SG" smtClean="0"/>
              <a:t>19/5/2021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2534C-B983-4226-8782-5187C3D0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BFCBD-5E4B-43B2-BE4C-EB736136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2984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0C0B-FE0A-4568-A953-4AA579222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8BFCD-CE2D-4F88-9E83-843D21F11D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4732D-BF69-455D-ABCC-E9481307B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CF5E9-CA24-4394-9757-853202C1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641D-0A1B-48F9-AE10-72F0F2C4A5DB}" type="datetimeFigureOut">
              <a:rPr lang="en-SG" smtClean="0"/>
              <a:t>19/5/2021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7EBB0-9D72-4666-B2B1-0324F597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9FD39-400A-4E80-B322-F5285988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9164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EB673C-D797-40E7-BEE9-066B2B5DC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FF255-269E-4031-8255-BD9A09618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D8E8E-84E8-4DA0-8D7F-23EFE78CB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F641D-0A1B-48F9-AE10-72F0F2C4A5DB}" type="datetimeFigureOut">
              <a:rPr lang="en-SG" smtClean="0"/>
              <a:t>19/5/2021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57D2F-0369-4191-A3DA-6EDD27533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C9FF0-E6D2-4F4E-BECA-32ED2C8DC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D6334-DCFA-464E-BA39-EB7A914CBDD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606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2DBD7E-396D-4ED7-A303-D914C32576B1}"/>
              </a:ext>
            </a:extLst>
          </p:cNvPr>
          <p:cNvSpPr/>
          <p:nvPr/>
        </p:nvSpPr>
        <p:spPr>
          <a:xfrm>
            <a:off x="1864254" y="1909299"/>
            <a:ext cx="1215482" cy="91572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F3B12A-7259-4F00-9652-6BA10FE8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046" y="2028836"/>
            <a:ext cx="707767" cy="5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231249-8C86-4295-9239-243FAE37C630}"/>
              </a:ext>
            </a:extLst>
          </p:cNvPr>
          <p:cNvSpPr txBox="1"/>
          <p:nvPr/>
        </p:nvSpPr>
        <p:spPr>
          <a:xfrm>
            <a:off x="1862799" y="1803473"/>
            <a:ext cx="997857" cy="22659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 orchestrator PC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85C2AD-9182-4C1F-889B-DDB1CE373E59}"/>
              </a:ext>
            </a:extLst>
          </p:cNvPr>
          <p:cNvSpPr txBox="1"/>
          <p:nvPr/>
        </p:nvSpPr>
        <p:spPr>
          <a:xfrm>
            <a:off x="1829155" y="2593307"/>
            <a:ext cx="1215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IP</a:t>
            </a:r>
            <a:r>
              <a:rPr lang="en-SG" sz="1000"/>
              <a:t>: 192.168.10.90</a:t>
            </a:r>
            <a:endParaRPr lang="en-SG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2204FE-149B-4999-AF0C-657783CF9319}"/>
              </a:ext>
            </a:extLst>
          </p:cNvPr>
          <p:cNvSpPr/>
          <p:nvPr/>
        </p:nvSpPr>
        <p:spPr>
          <a:xfrm>
            <a:off x="5536349" y="1814021"/>
            <a:ext cx="1474053" cy="122817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7196A7-D8B2-48E9-9455-221338CD55C8}"/>
              </a:ext>
            </a:extLst>
          </p:cNvPr>
          <p:cNvSpPr txBox="1"/>
          <p:nvPr/>
        </p:nvSpPr>
        <p:spPr>
          <a:xfrm>
            <a:off x="5534895" y="1708196"/>
            <a:ext cx="1215482" cy="39347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Attacker </a:t>
            </a:r>
          </a:p>
          <a:p>
            <a:r>
              <a:rPr lang="en-SG" sz="1000" b="1" dirty="0"/>
              <a:t>(Raspberry PI)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E3237A-F563-47F2-8E98-C7867D8CD610}"/>
              </a:ext>
            </a:extLst>
          </p:cNvPr>
          <p:cNvSpPr txBox="1"/>
          <p:nvPr/>
        </p:nvSpPr>
        <p:spPr>
          <a:xfrm>
            <a:off x="5569729" y="2795970"/>
            <a:ext cx="1215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IP: 192.168.10.91</a:t>
            </a:r>
          </a:p>
        </p:txBody>
      </p:sp>
      <p:pic>
        <p:nvPicPr>
          <p:cNvPr id="1026" name="Picture 2" descr="Raspberry Pi Icons - Download Free Vector Icons | Noun Project">
            <a:extLst>
              <a:ext uri="{FF2B5EF4-FFF2-40B4-BE49-F238E27FC236}">
                <a16:creationId xmlns:a16="http://schemas.microsoft.com/office/drawing/2014/main" id="{52841B43-3C23-4738-8593-7D2B017EF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043" y="2164120"/>
            <a:ext cx="460593" cy="46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811307-047D-4860-8454-033105364E5C}"/>
              </a:ext>
            </a:extLst>
          </p:cNvPr>
          <p:cNvCxnSpPr>
            <a:cxnSpLocks/>
          </p:cNvCxnSpPr>
          <p:nvPr/>
        </p:nvCxnSpPr>
        <p:spPr>
          <a:xfrm>
            <a:off x="3114835" y="2131522"/>
            <a:ext cx="23018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09768E9-0A4C-4283-AE1A-16DD02BF417B}"/>
              </a:ext>
            </a:extLst>
          </p:cNvPr>
          <p:cNvSpPr txBox="1"/>
          <p:nvPr/>
        </p:nvSpPr>
        <p:spPr>
          <a:xfrm>
            <a:off x="3187340" y="1904931"/>
            <a:ext cx="19942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1.1 False data injection </a:t>
            </a:r>
            <a:r>
              <a:rPr lang="en-SG" sz="1000" dirty="0" err="1"/>
              <a:t>Atk</a:t>
            </a:r>
            <a:r>
              <a:rPr lang="en-SG" sz="1000" dirty="0"/>
              <a:t> on </a:t>
            </a:r>
            <a:r>
              <a:rPr lang="en-SG" sz="1000" dirty="0" err="1"/>
              <a:t>cmd</a:t>
            </a:r>
            <a:endParaRPr lang="en-SG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8AB41B-361B-45CF-BACB-1BDF1F1E997F}"/>
              </a:ext>
            </a:extLst>
          </p:cNvPr>
          <p:cNvSpPr/>
          <p:nvPr/>
        </p:nvSpPr>
        <p:spPr>
          <a:xfrm>
            <a:off x="1898456" y="3667595"/>
            <a:ext cx="1215482" cy="91572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60588B-9CFA-4B68-9B22-0F0F973A2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248" y="3787132"/>
            <a:ext cx="707767" cy="5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635C10-3C00-43E9-BEFB-927819662365}"/>
              </a:ext>
            </a:extLst>
          </p:cNvPr>
          <p:cNvSpPr txBox="1"/>
          <p:nvPr/>
        </p:nvSpPr>
        <p:spPr>
          <a:xfrm>
            <a:off x="1897001" y="3561769"/>
            <a:ext cx="997857" cy="22659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SCADA 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270FE-9304-40E3-AD82-5438F759AFA6}"/>
              </a:ext>
            </a:extLst>
          </p:cNvPr>
          <p:cNvSpPr txBox="1"/>
          <p:nvPr/>
        </p:nvSpPr>
        <p:spPr>
          <a:xfrm>
            <a:off x="1863357" y="4351603"/>
            <a:ext cx="1215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IP: 192.168.10.21</a:t>
            </a: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E7EB8FEC-C966-45F0-9299-C2C4BAB60A6D}"/>
              </a:ext>
            </a:extLst>
          </p:cNvPr>
          <p:cNvSpPr/>
          <p:nvPr/>
        </p:nvSpPr>
        <p:spPr>
          <a:xfrm>
            <a:off x="3191743" y="4407122"/>
            <a:ext cx="3064283" cy="156170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BF2F4E-CF21-4F15-A3A4-FB999002C555}"/>
              </a:ext>
            </a:extLst>
          </p:cNvPr>
          <p:cNvSpPr txBox="1"/>
          <p:nvPr/>
        </p:nvSpPr>
        <p:spPr>
          <a:xfrm>
            <a:off x="3560369" y="4181658"/>
            <a:ext cx="2391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Modbus TCP</a:t>
            </a:r>
            <a:r>
              <a:rPr lang="en-SG" sz="1000" dirty="0"/>
              <a:t>/feedback </a:t>
            </a:r>
            <a:r>
              <a:rPr lang="en-SG" sz="1000" dirty="0" err="1"/>
              <a:t>cmd</a:t>
            </a:r>
            <a:endParaRPr lang="en-SG" sz="1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35C694-6602-443B-892B-5D7CEDC42421}"/>
              </a:ext>
            </a:extLst>
          </p:cNvPr>
          <p:cNvSpPr/>
          <p:nvPr/>
        </p:nvSpPr>
        <p:spPr>
          <a:xfrm>
            <a:off x="6404077" y="3903153"/>
            <a:ext cx="3009890" cy="252777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B7D88-75D3-4456-852F-B48B9E351A5D}"/>
              </a:ext>
            </a:extLst>
          </p:cNvPr>
          <p:cNvSpPr txBox="1"/>
          <p:nvPr/>
        </p:nvSpPr>
        <p:spPr>
          <a:xfrm>
            <a:off x="6402622" y="3797329"/>
            <a:ext cx="1215482" cy="264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OT Railway module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09D033-C514-4EA3-91F6-54E8054E752F}"/>
              </a:ext>
            </a:extLst>
          </p:cNvPr>
          <p:cNvSpPr txBox="1"/>
          <p:nvPr/>
        </p:nvSpPr>
        <p:spPr>
          <a:xfrm>
            <a:off x="6421273" y="6184705"/>
            <a:ext cx="1921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PLC IP: 192.168.10.71/72/73</a:t>
            </a:r>
          </a:p>
        </p:txBody>
      </p:sp>
      <p:pic>
        <p:nvPicPr>
          <p:cNvPr id="23" name="Picture 22" descr="A picture containing indoor&#10;&#10;Description automatically generated">
            <a:extLst>
              <a:ext uri="{FF2B5EF4-FFF2-40B4-BE49-F238E27FC236}">
                <a16:creationId xmlns:a16="http://schemas.microsoft.com/office/drawing/2014/main" id="{606FB742-8B6A-4944-AB3D-BD8D88457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92" y="4125456"/>
            <a:ext cx="2730209" cy="2047657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302407C-F8DC-49E1-BEE1-0022F7F8FAD8}"/>
              </a:ext>
            </a:extLst>
          </p:cNvPr>
          <p:cNvCxnSpPr/>
          <p:nvPr/>
        </p:nvCxnSpPr>
        <p:spPr>
          <a:xfrm>
            <a:off x="5682043" y="3041674"/>
            <a:ext cx="0" cy="11261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0325A91-8F7A-4818-BEF9-12F890889879}"/>
              </a:ext>
            </a:extLst>
          </p:cNvPr>
          <p:cNvSpPr txBox="1"/>
          <p:nvPr/>
        </p:nvSpPr>
        <p:spPr>
          <a:xfrm>
            <a:off x="4467502" y="3011952"/>
            <a:ext cx="13360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1.2 Reverse Runway light control and feedback signal data.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445A8F-47BF-4FBA-A002-615FFA851FEF}"/>
              </a:ext>
            </a:extLst>
          </p:cNvPr>
          <p:cNvSpPr/>
          <p:nvPr/>
        </p:nvSpPr>
        <p:spPr>
          <a:xfrm>
            <a:off x="5195847" y="584198"/>
            <a:ext cx="1215482" cy="91572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BCD71EE-37E9-4E31-A533-FA963B04A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639" y="703735"/>
            <a:ext cx="707767" cy="540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F1DE619-3432-43FB-B3ED-2F5FF25776EA}"/>
              </a:ext>
            </a:extLst>
          </p:cNvPr>
          <p:cNvSpPr txBox="1"/>
          <p:nvPr/>
        </p:nvSpPr>
        <p:spPr>
          <a:xfrm>
            <a:off x="5194392" y="478372"/>
            <a:ext cx="997857" cy="22659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Technical PC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AB5112-A26F-4796-BFAD-FEB129DD99AD}"/>
              </a:ext>
            </a:extLst>
          </p:cNvPr>
          <p:cNvSpPr txBox="1"/>
          <p:nvPr/>
        </p:nvSpPr>
        <p:spPr>
          <a:xfrm>
            <a:off x="5160748" y="1268206"/>
            <a:ext cx="1215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IP: 192.168.10.251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0FDCFB05-AE31-40B8-978F-B71F31711B40}"/>
              </a:ext>
            </a:extLst>
          </p:cNvPr>
          <p:cNvCxnSpPr>
            <a:cxnSpLocks/>
            <a:stCxn id="10" idx="0"/>
            <a:endCxn id="39" idx="1"/>
          </p:cNvCxnSpPr>
          <p:nvPr/>
        </p:nvCxnSpPr>
        <p:spPr>
          <a:xfrm rot="5400000" flipH="1" flipV="1">
            <a:off x="3398080" y="5707"/>
            <a:ext cx="761414" cy="28341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556B78F-0CEC-45AB-BF39-A982D03A825E}"/>
              </a:ext>
            </a:extLst>
          </p:cNvPr>
          <p:cNvSpPr txBox="1"/>
          <p:nvPr/>
        </p:nvSpPr>
        <p:spPr>
          <a:xfrm>
            <a:off x="3148939" y="797910"/>
            <a:ext cx="19942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2.1 Blackout </a:t>
            </a:r>
            <a:r>
              <a:rPr lang="en-SG" sz="1000" dirty="0" err="1"/>
              <a:t>Atk</a:t>
            </a:r>
            <a:r>
              <a:rPr lang="en-SG" sz="1000" dirty="0"/>
              <a:t> on </a:t>
            </a:r>
            <a:r>
              <a:rPr lang="en-SG" sz="1000" dirty="0" err="1"/>
              <a:t>cmd</a:t>
            </a:r>
            <a:endParaRPr lang="en-SG" sz="10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ABAF943-9ECB-492C-AC1A-D4666D874276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6411329" y="797910"/>
            <a:ext cx="1287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Application, custom, feature, program icon">
            <a:extLst>
              <a:ext uri="{FF2B5EF4-FFF2-40B4-BE49-F238E27FC236}">
                <a16:creationId xmlns:a16="http://schemas.microsoft.com/office/drawing/2014/main" id="{60C89B78-6D23-47F6-A539-ED06D504B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583" y="606970"/>
            <a:ext cx="464141" cy="46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615EBB4-E492-4C5C-861F-DE88904DA4C3}"/>
              </a:ext>
            </a:extLst>
          </p:cNvPr>
          <p:cNvSpPr txBox="1"/>
          <p:nvPr/>
        </p:nvSpPr>
        <p:spPr>
          <a:xfrm>
            <a:off x="6392030" y="458950"/>
            <a:ext cx="148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2.2 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MS-Word document with embedded macro</a:t>
            </a:r>
            <a:r>
              <a:rPr lang="en-SG" sz="1000" dirty="0"/>
              <a:t>document from phishing email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2DBDF45-4842-4B69-B9E0-99A9C9195F7B}"/>
              </a:ext>
            </a:extLst>
          </p:cNvPr>
          <p:cNvCxnSpPr>
            <a:cxnSpLocks/>
          </p:cNvCxnSpPr>
          <p:nvPr/>
        </p:nvCxnSpPr>
        <p:spPr>
          <a:xfrm>
            <a:off x="7930653" y="1044131"/>
            <a:ext cx="0" cy="2776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5AA41C2-3836-4896-814D-E5FD86AC9D48}"/>
              </a:ext>
            </a:extLst>
          </p:cNvPr>
          <p:cNvSpPr txBox="1"/>
          <p:nvPr/>
        </p:nvSpPr>
        <p:spPr>
          <a:xfrm>
            <a:off x="7660243" y="2639013"/>
            <a:ext cx="1806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2.3 Scan the network and fetch PLC information.</a:t>
            </a:r>
          </a:p>
        </p:txBody>
      </p:sp>
      <p:cxnSp>
        <p:nvCxnSpPr>
          <p:cNvPr id="1029" name="Connector: Elbow 1028">
            <a:extLst>
              <a:ext uri="{FF2B5EF4-FFF2-40B4-BE49-F238E27FC236}">
                <a16:creationId xmlns:a16="http://schemas.microsoft.com/office/drawing/2014/main" id="{CE6D0FA5-D76C-45DB-AF2B-EEEF358811CF}"/>
              </a:ext>
            </a:extLst>
          </p:cNvPr>
          <p:cNvCxnSpPr>
            <a:cxnSpLocks/>
          </p:cNvCxnSpPr>
          <p:nvPr/>
        </p:nvCxnSpPr>
        <p:spPr>
          <a:xfrm rot="5400000">
            <a:off x="6670521" y="1392028"/>
            <a:ext cx="1383975" cy="6881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5E22D06-E417-4531-B6BF-D16C06739F72}"/>
              </a:ext>
            </a:extLst>
          </p:cNvPr>
          <p:cNvSpPr txBox="1"/>
          <p:nvPr/>
        </p:nvSpPr>
        <p:spPr>
          <a:xfrm>
            <a:off x="7089074" y="1253028"/>
            <a:ext cx="1058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2.4 Send </a:t>
            </a:r>
            <a:r>
              <a:rPr lang="en-SG" sz="1000" dirty="0" err="1"/>
              <a:t>atk</a:t>
            </a:r>
            <a:r>
              <a:rPr lang="en-SG" sz="1000" dirty="0"/>
              <a:t> active </a:t>
            </a:r>
            <a:r>
              <a:rPr lang="en-SG" sz="1000" dirty="0" err="1"/>
              <a:t>cmd</a:t>
            </a:r>
            <a:endParaRPr lang="en-SG" sz="1000" dirty="0"/>
          </a:p>
        </p:txBody>
      </p: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705351B7-58ED-4C88-B3FC-5E3C112B6AD0}"/>
              </a:ext>
            </a:extLst>
          </p:cNvPr>
          <p:cNvCxnSpPr>
            <a:cxnSpLocks/>
          </p:cNvCxnSpPr>
          <p:nvPr/>
        </p:nvCxnSpPr>
        <p:spPr>
          <a:xfrm>
            <a:off x="5970406" y="3039123"/>
            <a:ext cx="0" cy="1086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EC30B2E-5E39-4BCB-A699-AFA18EAB12F3}"/>
              </a:ext>
            </a:extLst>
          </p:cNvPr>
          <p:cNvSpPr txBox="1"/>
          <p:nvPr/>
        </p:nvSpPr>
        <p:spPr>
          <a:xfrm>
            <a:off x="5924100" y="3069494"/>
            <a:ext cx="1806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2.5 Block the network, feed fake data to HMI, turn off all the output of PLC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FA46750-F72C-4275-9FAD-32E17A6E776E}"/>
              </a:ext>
            </a:extLst>
          </p:cNvPr>
          <p:cNvSpPr/>
          <p:nvPr/>
        </p:nvSpPr>
        <p:spPr>
          <a:xfrm>
            <a:off x="1942945" y="5296817"/>
            <a:ext cx="1213672" cy="108735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35D43E-0D10-4A37-80A3-5A7BA923D778}"/>
              </a:ext>
            </a:extLst>
          </p:cNvPr>
          <p:cNvSpPr txBox="1"/>
          <p:nvPr/>
        </p:nvSpPr>
        <p:spPr>
          <a:xfrm>
            <a:off x="1941489" y="5190992"/>
            <a:ext cx="1215127" cy="39347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Generator Controller (Raspberry PI)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54D6371-0124-42EF-96BD-ADC89E5103CF}"/>
              </a:ext>
            </a:extLst>
          </p:cNvPr>
          <p:cNvSpPr txBox="1"/>
          <p:nvPr/>
        </p:nvSpPr>
        <p:spPr>
          <a:xfrm>
            <a:off x="1897001" y="6137953"/>
            <a:ext cx="1215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IP: 192.168.10.244</a:t>
            </a:r>
          </a:p>
        </p:txBody>
      </p:sp>
      <p:pic>
        <p:nvPicPr>
          <p:cNvPr id="81" name="Picture 2" descr="Raspberry Pi Icons - Download Free Vector Icons | Noun Project">
            <a:extLst>
              <a:ext uri="{FF2B5EF4-FFF2-40B4-BE49-F238E27FC236}">
                <a16:creationId xmlns:a16="http://schemas.microsoft.com/office/drawing/2014/main" id="{283DE03A-3BAA-4BE0-8DF5-D4871AC61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38" y="5646916"/>
            <a:ext cx="460458" cy="46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F185526C-1694-4210-B195-0102C399F295}"/>
              </a:ext>
            </a:extLst>
          </p:cNvPr>
          <p:cNvSpPr/>
          <p:nvPr/>
        </p:nvSpPr>
        <p:spPr>
          <a:xfrm>
            <a:off x="3985864" y="5120599"/>
            <a:ext cx="1549031" cy="131032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62AB2A-F7B6-4F39-92EE-47E667AFAEF9}"/>
              </a:ext>
            </a:extLst>
          </p:cNvPr>
          <p:cNvSpPr txBox="1"/>
          <p:nvPr/>
        </p:nvSpPr>
        <p:spPr>
          <a:xfrm>
            <a:off x="3984409" y="5014774"/>
            <a:ext cx="1215127" cy="39347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>
            <a:noAutofit/>
          </a:bodyPr>
          <a:lstStyle/>
          <a:p>
            <a:r>
              <a:rPr lang="en-SG" sz="1000" b="1" dirty="0"/>
              <a:t>Generator 3D Module</a:t>
            </a:r>
          </a:p>
        </p:txBody>
      </p:sp>
      <p:pic>
        <p:nvPicPr>
          <p:cNvPr id="1037" name="Picture 1036" descr="A picture containing text, indoor, wall, set&#10;&#10;Description automatically generated">
            <a:extLst>
              <a:ext uri="{FF2B5EF4-FFF2-40B4-BE49-F238E27FC236}">
                <a16:creationId xmlns:a16="http://schemas.microsoft.com/office/drawing/2014/main" id="{26DAC1F5-9A41-40D9-BF79-F6A3B5378F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517" y="5514069"/>
            <a:ext cx="1319883" cy="778731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CA8743E-817A-4FCC-AB44-80B4D1651F43}"/>
              </a:ext>
            </a:extLst>
          </p:cNvPr>
          <p:cNvSpPr txBox="1"/>
          <p:nvPr/>
        </p:nvSpPr>
        <p:spPr>
          <a:xfrm>
            <a:off x="3150427" y="5754101"/>
            <a:ext cx="7606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Serial COM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E3D4BDA-9307-4A24-8D39-6577E6CB44A6}"/>
              </a:ext>
            </a:extLst>
          </p:cNvPr>
          <p:cNvSpPr txBox="1"/>
          <p:nvPr/>
        </p:nvSpPr>
        <p:spPr>
          <a:xfrm>
            <a:off x="5605698" y="5754101"/>
            <a:ext cx="7606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Power 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665D3E7-9351-472C-AF25-150508157984}"/>
              </a:ext>
            </a:extLst>
          </p:cNvPr>
          <p:cNvCxnSpPr>
            <a:cxnSpLocks/>
          </p:cNvCxnSpPr>
          <p:nvPr/>
        </p:nvCxnSpPr>
        <p:spPr>
          <a:xfrm>
            <a:off x="3210866" y="6035040"/>
            <a:ext cx="6853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2DCAB48-3E15-43D1-BA44-ACE5176056CE}"/>
              </a:ext>
            </a:extLst>
          </p:cNvPr>
          <p:cNvCxnSpPr>
            <a:cxnSpLocks/>
          </p:cNvCxnSpPr>
          <p:nvPr/>
        </p:nvCxnSpPr>
        <p:spPr>
          <a:xfrm>
            <a:off x="5609650" y="6013269"/>
            <a:ext cx="6853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44" name="Connector: Elbow 1043">
            <a:extLst>
              <a:ext uri="{FF2B5EF4-FFF2-40B4-BE49-F238E27FC236}">
                <a16:creationId xmlns:a16="http://schemas.microsoft.com/office/drawing/2014/main" id="{60D1C8FF-A629-484D-A29F-93469F3D1F69}"/>
              </a:ext>
            </a:extLst>
          </p:cNvPr>
          <p:cNvCxnSpPr>
            <a:cxnSpLocks/>
            <a:stCxn id="55" idx="0"/>
            <a:endCxn id="78" idx="1"/>
          </p:cNvCxnSpPr>
          <p:nvPr/>
        </p:nvCxnSpPr>
        <p:spPr>
          <a:xfrm rot="16200000" flipH="1" flipV="1">
            <a:off x="2320037" y="229878"/>
            <a:ext cx="5233526" cy="5987709"/>
          </a:xfrm>
          <a:prstGeom prst="bentConnector4">
            <a:avLst>
              <a:gd name="adj1" fmla="val -4368"/>
              <a:gd name="adj2" fmla="val 1038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BDC6C0-2CAC-4A59-9EEE-0A65F28B32ED}"/>
              </a:ext>
            </a:extLst>
          </p:cNvPr>
          <p:cNvSpPr txBox="1"/>
          <p:nvPr/>
        </p:nvSpPr>
        <p:spPr>
          <a:xfrm>
            <a:off x="2144152" y="146242"/>
            <a:ext cx="3826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2.7 Create the fake generator turn off </a:t>
            </a:r>
            <a:r>
              <a:rPr lang="en-SG" sz="1000" dirty="0" err="1"/>
              <a:t>cmd</a:t>
            </a:r>
            <a:r>
              <a:rPr lang="en-SG" sz="1000" dirty="0"/>
              <a:t> to cut off the power supply</a:t>
            </a:r>
          </a:p>
        </p:txBody>
      </p:sp>
      <p:cxnSp>
        <p:nvCxnSpPr>
          <p:cNvPr id="1049" name="Connector: Elbow 1048">
            <a:extLst>
              <a:ext uri="{FF2B5EF4-FFF2-40B4-BE49-F238E27FC236}">
                <a16:creationId xmlns:a16="http://schemas.microsoft.com/office/drawing/2014/main" id="{D7E08025-CB3A-4B2F-A8DE-C2B643B99A4A}"/>
              </a:ext>
            </a:extLst>
          </p:cNvPr>
          <p:cNvCxnSpPr>
            <a:stCxn id="7" idx="1"/>
            <a:endCxn id="80" idx="1"/>
          </p:cNvCxnSpPr>
          <p:nvPr/>
        </p:nvCxnSpPr>
        <p:spPr>
          <a:xfrm rot="10800000" flipH="1" flipV="1">
            <a:off x="1864253" y="2367160"/>
            <a:ext cx="32747" cy="3893904"/>
          </a:xfrm>
          <a:prstGeom prst="bentConnector3">
            <a:avLst>
              <a:gd name="adj1" fmla="val -2012111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529785C-FFB8-4C87-A6C4-43EFE4D942A1}"/>
              </a:ext>
            </a:extLst>
          </p:cNvPr>
          <p:cNvSpPr txBox="1"/>
          <p:nvPr/>
        </p:nvSpPr>
        <p:spPr>
          <a:xfrm>
            <a:off x="849115" y="3582289"/>
            <a:ext cx="9876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3.1 Stealthy Substation Attack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3F3B3A9-AA50-4394-8675-63EB55A48B1A}"/>
              </a:ext>
            </a:extLst>
          </p:cNvPr>
          <p:cNvSpPr txBox="1"/>
          <p:nvPr/>
        </p:nvSpPr>
        <p:spPr>
          <a:xfrm>
            <a:off x="2592480" y="4764009"/>
            <a:ext cx="3630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3.2 Create unstable load feed back </a:t>
            </a:r>
            <a:r>
              <a:rPr lang="en-SG" sz="1000" dirty="0" err="1"/>
              <a:t>cmd</a:t>
            </a:r>
            <a:r>
              <a:rPr lang="en-SG" sz="1000" dirty="0"/>
              <a:t> from substation module</a:t>
            </a:r>
          </a:p>
        </p:txBody>
      </p:sp>
      <p:cxnSp>
        <p:nvCxnSpPr>
          <p:cNvPr id="1052" name="Connector: Elbow 1051">
            <a:extLst>
              <a:ext uri="{FF2B5EF4-FFF2-40B4-BE49-F238E27FC236}">
                <a16:creationId xmlns:a16="http://schemas.microsoft.com/office/drawing/2014/main" id="{9B4BE4F2-52C0-41C4-9A5B-84A82AAECD7A}"/>
              </a:ext>
            </a:extLst>
          </p:cNvPr>
          <p:cNvCxnSpPr/>
          <p:nvPr/>
        </p:nvCxnSpPr>
        <p:spPr>
          <a:xfrm flipV="1">
            <a:off x="2549052" y="4775509"/>
            <a:ext cx="3827178" cy="360879"/>
          </a:xfrm>
          <a:prstGeom prst="bentConnector3">
            <a:avLst>
              <a:gd name="adj1" fmla="val 107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676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F3A6372-C986-4C1A-82B2-B4A100DC6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384969"/>
            <a:ext cx="7688792" cy="576659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42A361-2296-4216-8B07-8FDDAF0A23CE}"/>
              </a:ext>
            </a:extLst>
          </p:cNvPr>
          <p:cNvSpPr/>
          <p:nvPr/>
        </p:nvSpPr>
        <p:spPr>
          <a:xfrm>
            <a:off x="4250453" y="1798655"/>
            <a:ext cx="1748413" cy="299440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F42B54E-0462-4FD4-8E80-C4485BD5F9EC}"/>
              </a:ext>
            </a:extLst>
          </p:cNvPr>
          <p:cNvSpPr/>
          <p:nvPr/>
        </p:nvSpPr>
        <p:spPr>
          <a:xfrm rot="10800000">
            <a:off x="4963885" y="4899556"/>
            <a:ext cx="160774" cy="3155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F920F-1B07-4396-A785-AB15F5030CC8}"/>
              </a:ext>
            </a:extLst>
          </p:cNvPr>
          <p:cNvSpPr txBox="1"/>
          <p:nvPr/>
        </p:nvSpPr>
        <p:spPr>
          <a:xfrm>
            <a:off x="4375424" y="5222857"/>
            <a:ext cx="141242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Orchestrator PC</a:t>
            </a:r>
            <a:endParaRPr lang="en-SG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CF4F45-20F3-4C0E-8592-4B84CC2ED83E}"/>
              </a:ext>
            </a:extLst>
          </p:cNvPr>
          <p:cNvSpPr txBox="1"/>
          <p:nvPr/>
        </p:nvSpPr>
        <p:spPr>
          <a:xfrm>
            <a:off x="6669797" y="5376745"/>
            <a:ext cx="128849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FF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SCADA HMI PC</a:t>
            </a:r>
            <a:endParaRPr lang="en-SG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FCCA36A-49A0-452D-9870-B49C79BB8B93}"/>
              </a:ext>
            </a:extLst>
          </p:cNvPr>
          <p:cNvSpPr/>
          <p:nvPr/>
        </p:nvSpPr>
        <p:spPr>
          <a:xfrm rot="10800000">
            <a:off x="7215237" y="4884936"/>
            <a:ext cx="160774" cy="3155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4856CE-8AF6-48B2-A3E0-3ADE163D008D}"/>
              </a:ext>
            </a:extLst>
          </p:cNvPr>
          <p:cNvSpPr txBox="1"/>
          <p:nvPr/>
        </p:nvSpPr>
        <p:spPr>
          <a:xfrm>
            <a:off x="6025548" y="865701"/>
            <a:ext cx="118968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FF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Technical PC</a:t>
            </a:r>
            <a:endParaRPr lang="en-SG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3930710-F69C-49BF-8449-6CECFAB14AEE}"/>
              </a:ext>
            </a:extLst>
          </p:cNvPr>
          <p:cNvSpPr/>
          <p:nvPr/>
        </p:nvSpPr>
        <p:spPr>
          <a:xfrm>
            <a:off x="6589410" y="1335126"/>
            <a:ext cx="160774" cy="3155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2189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06ABA-5F34-431A-B9B9-57D3D729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F1F8A-D236-4A8B-B9EA-2C4811D1D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4E976-338B-4D0F-820B-8145B96AD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7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5B91AA59-38FB-47FB-977A-1FD7F16C1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50825"/>
            <a:ext cx="6020203" cy="59261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F00317-F528-4351-9A67-FDBD194B64C0}"/>
              </a:ext>
            </a:extLst>
          </p:cNvPr>
          <p:cNvCxnSpPr/>
          <p:nvPr/>
        </p:nvCxnSpPr>
        <p:spPr>
          <a:xfrm flipH="1">
            <a:off x="5206482" y="1912776"/>
            <a:ext cx="7744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DDCC33-1401-4F04-9BAF-CC342CF9057C}"/>
              </a:ext>
            </a:extLst>
          </p:cNvPr>
          <p:cNvSpPr txBox="1"/>
          <p:nvPr/>
        </p:nvSpPr>
        <p:spPr>
          <a:xfrm>
            <a:off x="5980923" y="1650886"/>
            <a:ext cx="153846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PLC3 M221 IP[192.168.10.73]</a:t>
            </a:r>
            <a:endParaRPr lang="en-SG" sz="14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F2AA79-7B85-4989-B2B7-5EEB7C40EAB4}"/>
              </a:ext>
            </a:extLst>
          </p:cNvPr>
          <p:cNvCxnSpPr/>
          <p:nvPr/>
        </p:nvCxnSpPr>
        <p:spPr>
          <a:xfrm flipH="1">
            <a:off x="4018354" y="2846411"/>
            <a:ext cx="7744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63AE636-A7D9-4F1A-A0E2-E6D84D4AC923}"/>
              </a:ext>
            </a:extLst>
          </p:cNvPr>
          <p:cNvSpPr txBox="1"/>
          <p:nvPr/>
        </p:nvSpPr>
        <p:spPr>
          <a:xfrm>
            <a:off x="4792795" y="2584521"/>
            <a:ext cx="153846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PLC1 M221 IP[192.168.10.71</a:t>
            </a:r>
            <a:r>
              <a:rPr lang="en-US" sz="1400" dirty="0"/>
              <a:t>]</a:t>
            </a:r>
            <a:endParaRPr lang="en-SG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2F9D92-DDA4-45EA-8E5F-CF68F49CB4E7}"/>
              </a:ext>
            </a:extLst>
          </p:cNvPr>
          <p:cNvCxnSpPr/>
          <p:nvPr/>
        </p:nvCxnSpPr>
        <p:spPr>
          <a:xfrm flipH="1">
            <a:off x="4787586" y="4769692"/>
            <a:ext cx="7744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ED656E-A7CC-4678-8889-8BB38D444583}"/>
              </a:ext>
            </a:extLst>
          </p:cNvPr>
          <p:cNvSpPr txBox="1"/>
          <p:nvPr/>
        </p:nvSpPr>
        <p:spPr>
          <a:xfrm>
            <a:off x="5562027" y="4507802"/>
            <a:ext cx="153846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PLC2 S7-1200 IP[192.168.10.72]</a:t>
            </a:r>
            <a:endParaRPr lang="en-SG" sz="1400" b="1" dirty="0"/>
          </a:p>
        </p:txBody>
      </p:sp>
    </p:spTree>
    <p:extLst>
      <p:ext uri="{BB962C8B-B14F-4D97-AF65-F5344CB8AC3E}">
        <p14:creationId xmlns:p14="http://schemas.microsoft.com/office/powerpoint/2010/main" val="93255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7A1E29CD-754D-4F1C-A6B3-671AF8376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405449-0C4D-4852-8054-B314365EF757}"/>
              </a:ext>
            </a:extLst>
          </p:cNvPr>
          <p:cNvCxnSpPr/>
          <p:nvPr/>
        </p:nvCxnSpPr>
        <p:spPr>
          <a:xfrm flipH="1">
            <a:off x="5704114" y="3097764"/>
            <a:ext cx="7744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729D96-1D5B-42BD-9BCA-3E8DC42A0374}"/>
              </a:ext>
            </a:extLst>
          </p:cNvPr>
          <p:cNvSpPr txBox="1"/>
          <p:nvPr/>
        </p:nvSpPr>
        <p:spPr>
          <a:xfrm>
            <a:off x="6478554" y="2826183"/>
            <a:ext cx="153846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PLC3 M221 IP[192.168.10.73]</a:t>
            </a:r>
            <a:endParaRPr lang="en-SG" sz="14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351A87-3294-458E-86D0-1D2D435A4905}"/>
              </a:ext>
            </a:extLst>
          </p:cNvPr>
          <p:cNvCxnSpPr>
            <a:cxnSpLocks/>
          </p:cNvCxnSpPr>
          <p:nvPr/>
        </p:nvCxnSpPr>
        <p:spPr>
          <a:xfrm>
            <a:off x="4755472" y="2564949"/>
            <a:ext cx="0" cy="7013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AD5674-F660-4E11-83EB-8389F77BA4DF}"/>
              </a:ext>
            </a:extLst>
          </p:cNvPr>
          <p:cNvSpPr txBox="1"/>
          <p:nvPr/>
        </p:nvSpPr>
        <p:spPr>
          <a:xfrm>
            <a:off x="3911595" y="2042010"/>
            <a:ext cx="153846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PLC1 M221 IP[192.168.10.71</a:t>
            </a:r>
            <a:r>
              <a:rPr lang="en-US" sz="1400" dirty="0"/>
              <a:t>]</a:t>
            </a:r>
            <a:endParaRPr lang="en-SG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CF31BE-7930-414A-876B-9CE7F271D942}"/>
              </a:ext>
            </a:extLst>
          </p:cNvPr>
          <p:cNvCxnSpPr>
            <a:cxnSpLocks/>
          </p:cNvCxnSpPr>
          <p:nvPr/>
        </p:nvCxnSpPr>
        <p:spPr>
          <a:xfrm flipH="1">
            <a:off x="4956518" y="4424459"/>
            <a:ext cx="113948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9ED6DE-EF9A-493D-AA1A-B59C6C88428C}"/>
              </a:ext>
            </a:extLst>
          </p:cNvPr>
          <p:cNvSpPr txBox="1"/>
          <p:nvPr/>
        </p:nvSpPr>
        <p:spPr>
          <a:xfrm>
            <a:off x="6096000" y="4162849"/>
            <a:ext cx="153846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PLC2 S7-1200 IP[192.168.10.72]</a:t>
            </a:r>
            <a:endParaRPr lang="en-SG" sz="1400" b="1" dirty="0"/>
          </a:p>
        </p:txBody>
      </p:sp>
    </p:spTree>
    <p:extLst>
      <p:ext uri="{BB962C8B-B14F-4D97-AF65-F5344CB8AC3E}">
        <p14:creationId xmlns:p14="http://schemas.microsoft.com/office/powerpoint/2010/main" val="4122287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projector&#10;&#10;Description automatically generated">
            <a:extLst>
              <a:ext uri="{FF2B5EF4-FFF2-40B4-BE49-F238E27FC236}">
                <a16:creationId xmlns:a16="http://schemas.microsoft.com/office/drawing/2014/main" id="{4454DA16-41DA-4BF3-9AF4-2C2AEB86F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73" y="886478"/>
            <a:ext cx="8636135" cy="50850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520191-3FA6-476F-8860-D50D5925A7C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159353" y="1269310"/>
            <a:ext cx="2658559" cy="7403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EB841B8-5C10-4617-BE5C-36CC81AE971D}"/>
              </a:ext>
            </a:extLst>
          </p:cNvPr>
          <p:cNvSpPr txBox="1"/>
          <p:nvPr/>
        </p:nvSpPr>
        <p:spPr>
          <a:xfrm>
            <a:off x="3787186" y="961533"/>
            <a:ext cx="2061452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400" dirty="0"/>
              <a:t>Substation LED Indicator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7BB7B1-20FE-4079-A876-A551224139D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817912" y="1269310"/>
            <a:ext cx="2658559" cy="24335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9DE4D5-60FE-4CD3-944C-D0210BB1631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682532" y="1269310"/>
            <a:ext cx="135380" cy="18858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354A9E-1C73-41D6-BBD7-36B9C00C348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3154661" y="4551903"/>
            <a:ext cx="0" cy="8828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2E24998-00A6-45F7-A639-250E045FFA23}"/>
              </a:ext>
            </a:extLst>
          </p:cNvPr>
          <p:cNvSpPr txBox="1"/>
          <p:nvPr/>
        </p:nvSpPr>
        <p:spPr>
          <a:xfrm>
            <a:off x="2159353" y="5434801"/>
            <a:ext cx="1990616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400" dirty="0"/>
              <a:t>Generator Fuel Pump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E86387C-621E-4B3B-AE1D-6B3C0872BCB7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6115121" y="4622236"/>
            <a:ext cx="1" cy="8112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592845C-BEB5-4815-A0CA-0481F5782987}"/>
              </a:ext>
            </a:extLst>
          </p:cNvPr>
          <p:cNvSpPr txBox="1"/>
          <p:nvPr/>
        </p:nvSpPr>
        <p:spPr>
          <a:xfrm>
            <a:off x="5327028" y="5433439"/>
            <a:ext cx="1576185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400" dirty="0"/>
              <a:t>Generator Moto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AF0632-6FE2-4F00-9000-595EE7750CA4}"/>
              </a:ext>
            </a:extLst>
          </p:cNvPr>
          <p:cNvSpPr txBox="1"/>
          <p:nvPr/>
        </p:nvSpPr>
        <p:spPr>
          <a:xfrm>
            <a:off x="7876796" y="2212246"/>
            <a:ext cx="1584557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400" dirty="0"/>
              <a:t>Generator output frequency and Voltage Display LCD Screen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510EA05-78B3-4B04-AE15-7CD565E71899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8669075" y="3166353"/>
            <a:ext cx="1" cy="7433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793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203</Words>
  <Application>Microsoft Office PowerPoint</Application>
  <PresentationFormat>Widescreen</PresentationFormat>
  <Paragraphs>41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yuancheng</dc:creator>
  <cp:lastModifiedBy>Liu yuancheng</cp:lastModifiedBy>
  <cp:revision>19</cp:revision>
  <dcterms:created xsi:type="dcterms:W3CDTF">2021-02-24T00:08:18Z</dcterms:created>
  <dcterms:modified xsi:type="dcterms:W3CDTF">2021-05-19T06:19:31Z</dcterms:modified>
</cp:coreProperties>
</file>